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857" r:id="rId1"/>
    <p:sldMasterId id="2147484896" r:id="rId2"/>
  </p:sldMasterIdLst>
  <p:notesMasterIdLst>
    <p:notesMasterId r:id="rId19"/>
  </p:notesMasterIdLst>
  <p:handoutMasterIdLst>
    <p:handoutMasterId r:id="rId20"/>
  </p:handoutMasterIdLst>
  <p:sldIdLst>
    <p:sldId id="257" r:id="rId3"/>
    <p:sldId id="256" r:id="rId4"/>
    <p:sldId id="274" r:id="rId5"/>
    <p:sldId id="275" r:id="rId6"/>
    <p:sldId id="301" r:id="rId7"/>
    <p:sldId id="276" r:id="rId8"/>
    <p:sldId id="277" r:id="rId9"/>
    <p:sldId id="278" r:id="rId10"/>
    <p:sldId id="302" r:id="rId11"/>
    <p:sldId id="280" r:id="rId12"/>
    <p:sldId id="281" r:id="rId13"/>
    <p:sldId id="303" r:id="rId14"/>
    <p:sldId id="304" r:id="rId15"/>
    <p:sldId id="307" r:id="rId16"/>
    <p:sldId id="308" r:id="rId17"/>
    <p:sldId id="269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4">
          <p15:clr>
            <a:srgbClr val="A4A3A4"/>
          </p15:clr>
        </p15:guide>
        <p15:guide id="2" pos="41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F681C"/>
    <a:srgbClr val="B45417"/>
    <a:srgbClr val="7A7A05"/>
    <a:srgbClr val="760006"/>
    <a:srgbClr val="850F04"/>
    <a:srgbClr val="730F04"/>
    <a:srgbClr val="6A0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5788" autoAdjust="0"/>
  </p:normalViewPr>
  <p:slideViewPr>
    <p:cSldViewPr snapToGrid="0" snapToObjects="1" showGuides="1">
      <p:cViewPr varScale="1">
        <p:scale>
          <a:sx n="84" d="100"/>
          <a:sy n="84" d="100"/>
        </p:scale>
        <p:origin x="1426" y="67"/>
      </p:cViewPr>
      <p:guideLst>
        <p:guide orient="horz" pos="1074"/>
        <p:guide pos="41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854261-1B96-B041-9692-F134993ADF7B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55DB4E-86AE-554C-95A5-38BE78350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511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26C565-A217-A348-8D24-8551A65CC997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FAC50A-E893-E34C-A512-E19A431A0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126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160" y="298071"/>
            <a:ext cx="7620000" cy="9588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Primary Text Slide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2AA-77EB-C04F-B3C4-B89498A5E0E5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17525" y="1329690"/>
            <a:ext cx="6127750" cy="4105275"/>
          </a:xfrm>
        </p:spPr>
        <p:txBody>
          <a:bodyPr/>
          <a:lstStyle>
            <a:lvl2pPr>
              <a:buSzPct val="120000"/>
              <a:buFont typeface="Lucida Grande"/>
              <a:buChar char="-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/ 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713856"/>
            <a:ext cx="7659687" cy="1168400"/>
          </a:xfrm>
        </p:spPr>
        <p:txBody>
          <a:bodyPr anchor="t"/>
          <a:lstStyle>
            <a:lvl1pPr algn="l">
              <a:defRPr sz="3600" b="0" cap="none" baseline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Alternate Divider or Intro 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601999"/>
            <a:ext cx="6135687" cy="753071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F9C9-9CF3-F647-ABB5-078AA68756F1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36929" y="5505937"/>
            <a:ext cx="9207572" cy="13609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62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24268" y="4014006"/>
            <a:ext cx="2843784" cy="2843994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Secondar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160" y="298071"/>
            <a:ext cx="7620000" cy="9588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Primary Text Slide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2AA-77EB-C04F-B3C4-B89498A5E0E5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17525" y="1513840"/>
            <a:ext cx="6127750" cy="41052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160" y="318391"/>
            <a:ext cx="7620000" cy="9588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Text Slide with Photo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2AA-77EB-C04F-B3C4-B89498A5E0E5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563360" y="2073275"/>
            <a:ext cx="258064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7525" y="1585595"/>
            <a:ext cx="5811838" cy="4064000"/>
          </a:xfrm>
        </p:spPr>
        <p:txBody>
          <a:bodyPr/>
          <a:lstStyle>
            <a:lvl4pPr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s or Graph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baseline="0"/>
            </a:lvl1pPr>
          </a:lstStyle>
          <a:p>
            <a:r>
              <a:rPr lang="en-US" dirty="0" smtClean="0"/>
              <a:t>Headline for Visual Content Slide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7FFC-C98C-5347-9D81-B504AAFF8294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497840" y="1580197"/>
            <a:ext cx="7620000" cy="4475163"/>
          </a:xfrm>
        </p:spPr>
        <p:txBody>
          <a:bodyPr/>
          <a:lstStyle>
            <a:lvl1pPr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Use this space to insert a chart, graph or photograph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larger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F7E6-C19B-414B-9489-11E72BC2A496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47040" y="294640"/>
            <a:ext cx="7741285" cy="5770880"/>
          </a:xfrm>
        </p:spPr>
        <p:txBody>
          <a:bodyPr/>
          <a:lstStyle>
            <a:lvl1pPr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   This page is for content that takes up the entire page with no headline.  You can insert a graphic, photo or chart here.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Custom Layout Slide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4773C3-66F5-1C45-908B-F3B868AD8E69}" type="datetime1">
              <a:rPr lang="en-US" smtClean="0"/>
              <a:pPr/>
              <a:t>6/28/2018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4773C3-66F5-1C45-908B-F3B868AD8E69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0"/>
            <a:ext cx="84328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160" y="318391"/>
            <a:ext cx="7620000" cy="9588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Text Slide with Photo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2AA-77EB-C04F-B3C4-B89498A5E0E5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563360" y="2073275"/>
            <a:ext cx="258064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7525" y="1350645"/>
            <a:ext cx="5811838" cy="4064000"/>
          </a:xfrm>
        </p:spPr>
        <p:txBody>
          <a:bodyPr/>
          <a:lstStyle>
            <a:lvl4pPr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s or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baseline="0"/>
            </a:lvl1pPr>
          </a:lstStyle>
          <a:p>
            <a:r>
              <a:rPr lang="en-US" dirty="0" smtClean="0"/>
              <a:t>Headline for Visual Content Slide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7FFC-C98C-5347-9D81-B504AAFF8294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497840" y="1357947"/>
            <a:ext cx="7620000" cy="4475163"/>
          </a:xfrm>
        </p:spPr>
        <p:txBody>
          <a:bodyPr/>
          <a:lstStyle>
            <a:lvl1pPr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Use this space to insert a chart, graph or photograph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larg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F7E6-C19B-414B-9489-11E72BC2A496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47040" y="294640"/>
            <a:ext cx="7741285" cy="5770880"/>
          </a:xfrm>
        </p:spPr>
        <p:txBody>
          <a:bodyPr/>
          <a:lstStyle>
            <a:lvl1pPr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   This page is for content that takes up the entire page with no headline.  You can insert a graphic, photo or chart here.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Custom Layout Slide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4773C3-66F5-1C45-908B-F3B868AD8E69}" type="datetime1">
              <a:rPr lang="en-US" smtClean="0"/>
              <a:pPr/>
              <a:t>6/28/2018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4773C3-66F5-1C45-908B-F3B868AD8E69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0"/>
            <a:ext cx="439928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36604"/>
            <a:ext cx="8448236" cy="3021395"/>
          </a:xfrm>
          <a:prstGeom prst="rect">
            <a:avLst/>
          </a:prstGeom>
          <a:solidFill>
            <a:schemeClr val="accent3"/>
          </a:solidFill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94672" y="3861065"/>
            <a:ext cx="6153564" cy="2996934"/>
          </a:xfrm>
        </p:spPr>
        <p:txBody>
          <a:bodyPr lIns="91440" anchor="ctr" anchorCtr="0">
            <a:normAutofit/>
          </a:bodyPr>
          <a:lstStyle>
            <a:lvl1pPr>
              <a:lnSpc>
                <a:spcPts val="5200"/>
              </a:lnSpc>
              <a:defRPr sz="3600"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031B-DC21-3E42-BF87-64EADD6AB0BB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14 Mother w newborn window 1_RGB_smal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4" t="10805" r="11873" b="5570"/>
          <a:stretch/>
        </p:blipFill>
        <p:spPr>
          <a:xfrm>
            <a:off x="6482181" y="0"/>
            <a:ext cx="1976019" cy="1932402"/>
          </a:xfrm>
          <a:prstGeom prst="rect">
            <a:avLst/>
          </a:prstGeom>
        </p:spPr>
      </p:pic>
      <p:pic>
        <p:nvPicPr>
          <p:cNvPr id="12" name="Picture 11" descr="2014 M pt smiling 1-BH-RGB_small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8" t="9261" r="9054" b="28518"/>
          <a:stretch/>
        </p:blipFill>
        <p:spPr>
          <a:xfrm>
            <a:off x="4757795" y="1"/>
            <a:ext cx="1737386" cy="1932399"/>
          </a:xfrm>
          <a:prstGeom prst="rect">
            <a:avLst/>
          </a:prstGeom>
        </p:spPr>
      </p:pic>
      <p:pic>
        <p:nvPicPr>
          <p:cNvPr id="13" name="Picture 12" descr="2014 F child w F dentist_RGB_smal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44" y="0"/>
            <a:ext cx="2894981" cy="1932400"/>
          </a:xfrm>
          <a:prstGeom prst="rect">
            <a:avLst/>
          </a:prstGeom>
        </p:spPr>
      </p:pic>
      <p:pic>
        <p:nvPicPr>
          <p:cNvPr id="14" name="Picture 13" descr="2014 F pt w glasses_RGB_small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8" t="10856" r="16341" b="18643"/>
          <a:stretch/>
        </p:blipFill>
        <p:spPr>
          <a:xfrm>
            <a:off x="-13860" y="0"/>
            <a:ext cx="1858593" cy="19324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739629" y="-1"/>
            <a:ext cx="114629" cy="193240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570416" y="1"/>
            <a:ext cx="220800" cy="193240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490380" y="1"/>
            <a:ext cx="45719" cy="193240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037605" y="1924050"/>
            <a:ext cx="4159760" cy="193701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1819" y="1932402"/>
            <a:ext cx="3518251" cy="1937014"/>
          </a:xfrm>
        </p:spPr>
        <p:txBody>
          <a:bodyPr anchor="ctr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solidFill>
                  <a:schemeClr val="bg1"/>
                </a:solidFill>
                <a:latin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/ Presented by</a:t>
            </a:r>
          </a:p>
          <a:p>
            <a:r>
              <a:rPr lang="en-US" dirty="0" smtClean="0"/>
              <a:t>Date </a:t>
            </a:r>
            <a:endParaRPr lang="en-US" dirty="0"/>
          </a:p>
        </p:txBody>
      </p:sp>
      <p:pic>
        <p:nvPicPr>
          <p:cNvPr id="19" name="Picture 18" descr="2014 F child pt waiting for exam_RGB_small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27825" r="57209"/>
          <a:stretch/>
        </p:blipFill>
        <p:spPr>
          <a:xfrm>
            <a:off x="-16709" y="3817877"/>
            <a:ext cx="2038957" cy="304012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75199" y="1924050"/>
            <a:ext cx="5112804" cy="19370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 descr="HealthPoint_Logo_RGB-B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7" y="2386694"/>
            <a:ext cx="3758309" cy="88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2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/ Transitio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964" y="1554480"/>
            <a:ext cx="8448236" cy="4663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21839"/>
            <a:ext cx="7543800" cy="1270001"/>
          </a:xfrm>
        </p:spPr>
        <p:txBody>
          <a:bodyPr anchor="b"/>
          <a:lstStyle>
            <a:lvl1pPr>
              <a:lnSpc>
                <a:spcPts val="6000"/>
              </a:lnSpc>
              <a:defRPr sz="4000"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Divider Page Headline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10281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add a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6FF-671D-DF42-9670-8A7C3072C213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HealthPoint_Logo_RGB-B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7" y="444417"/>
            <a:ext cx="2936063" cy="68817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713676" y="6341147"/>
            <a:ext cx="473456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500" dirty="0" smtClean="0">
                <a:solidFill>
                  <a:schemeClr val="accent4"/>
                </a:solidFill>
                <a:latin typeface="Verdana"/>
                <a:cs typeface="Verdana"/>
              </a:rPr>
              <a:t>Because</a:t>
            </a:r>
            <a:r>
              <a:rPr lang="en-US" sz="1500" baseline="0" dirty="0" smtClean="0">
                <a:solidFill>
                  <a:schemeClr val="accent4"/>
                </a:solidFill>
                <a:latin typeface="Verdana"/>
                <a:cs typeface="Verdana"/>
              </a:rPr>
              <a:t> EVERYONE Deserves GREAT CARE</a:t>
            </a:r>
            <a:endParaRPr lang="en-US" sz="1500" dirty="0">
              <a:solidFill>
                <a:schemeClr val="accent4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4773C3-66F5-1C45-908B-F3B868AD8E69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8442960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442960" y="0"/>
            <a:ext cx="716280" cy="6858000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474720" y="609601"/>
            <a:ext cx="4592955" cy="495808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588963" y="1595755"/>
            <a:ext cx="2519997" cy="2478405"/>
          </a:xfrm>
        </p:spPr>
        <p:txBody>
          <a:bodyPr anchor="ctr">
            <a:noAutofit/>
          </a:bodyPr>
          <a:lstStyle>
            <a:lvl1pPr indent="0">
              <a:buFontTx/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360" y="308231"/>
            <a:ext cx="7620000" cy="958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Primary (Orange Bar) Slide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46199"/>
            <a:ext cx="5974080" cy="446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Major bullet points</a:t>
            </a:r>
          </a:p>
          <a:p>
            <a:pPr lvl="1"/>
            <a:r>
              <a:rPr lang="en-US" dirty="0" smtClean="0"/>
              <a:t>Second level bullet points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49129" y="5415281"/>
            <a:ext cx="694871" cy="685800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2A71BC8E-E76D-1D43-95F3-E98BFC0A827D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B4773C3-66F5-1C45-908B-F3B868AD8E69}" type="datetime1">
              <a:rPr lang="en-US" smtClean="0"/>
              <a:pPr/>
              <a:t>6/28/2018</a:t>
            </a:fld>
            <a:endParaRPr lang="en-US" dirty="0"/>
          </a:p>
        </p:txBody>
      </p:sp>
      <p:pic>
        <p:nvPicPr>
          <p:cNvPr id="9" name="Picture 8" descr="HealthPoint_Logo_RGB-BH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101081"/>
            <a:ext cx="2441448" cy="57224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670384" y="6324908"/>
            <a:ext cx="4332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0" dirty="0" smtClean="0">
                <a:solidFill>
                  <a:schemeClr val="accent4"/>
                </a:solidFill>
                <a:latin typeface="Verdana"/>
                <a:cs typeface="Verdana"/>
              </a:rPr>
              <a:t>Because</a:t>
            </a:r>
            <a:r>
              <a:rPr lang="en-US" sz="1400" i="0" baseline="0" dirty="0" smtClean="0">
                <a:solidFill>
                  <a:schemeClr val="accent4"/>
                </a:solidFill>
                <a:latin typeface="Verdana"/>
                <a:cs typeface="Verdana"/>
              </a:rPr>
              <a:t> EVERYONE Deserves GREAT CARE</a:t>
            </a:r>
            <a:endParaRPr lang="en-US" sz="1400" i="0" dirty="0">
              <a:solidFill>
                <a:schemeClr val="accent4"/>
              </a:solidFill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3" r:id="rId1"/>
    <p:sldLayoutId id="2147484887" r:id="rId2"/>
    <p:sldLayoutId id="2147484864" r:id="rId3"/>
    <p:sldLayoutId id="2147484866" r:id="rId4"/>
    <p:sldLayoutId id="2147484878" r:id="rId5"/>
    <p:sldLayoutId id="2147484889" r:id="rId6"/>
    <p:sldLayoutId id="2147484859" r:id="rId7"/>
    <p:sldLayoutId id="2147484860" r:id="rId8"/>
    <p:sldLayoutId id="2147484891" r:id="rId9"/>
    <p:sldLayoutId id="2147484848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 cap="none" spc="-50" normalizeH="0" baseline="0">
          <a:ln>
            <a:noFill/>
          </a:ln>
          <a:solidFill>
            <a:schemeClr val="accent2"/>
          </a:solidFill>
          <a:effectLst/>
          <a:latin typeface="Trebuchet MS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ts val="1200"/>
        </a:spcBef>
        <a:spcAft>
          <a:spcPts val="600"/>
        </a:spcAft>
        <a:buClr>
          <a:schemeClr val="accent1"/>
        </a:buClr>
        <a:buSzPct val="120000"/>
        <a:buFont typeface="Wingdings" charset="2"/>
        <a:buChar char="§"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640080" indent="-228600" algn="l" defTabSz="914400" rtl="0" eaLnBrk="1" latinLnBrk="0" hangingPunct="1">
        <a:spcBef>
          <a:spcPts val="0"/>
        </a:spcBef>
        <a:spcAft>
          <a:spcPts val="600"/>
        </a:spcAft>
        <a:buClrTx/>
        <a:buSzPct val="120000"/>
        <a:buFont typeface="Lucida Grande"/>
        <a:buChar char="-"/>
        <a:defRPr sz="1400" b="0" i="1" kern="1200">
          <a:solidFill>
            <a:schemeClr val="tx1">
              <a:lumMod val="50000"/>
              <a:lumOff val="50000"/>
            </a:schemeClr>
          </a:solidFill>
          <a:latin typeface="Verdana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spcAft>
          <a:spcPts val="600"/>
        </a:spcAft>
        <a:buClrTx/>
        <a:buSzPct val="125000"/>
        <a:buFont typeface="Courier New"/>
        <a:buChar char="o"/>
        <a:defRPr sz="1100" kern="1200">
          <a:solidFill>
            <a:schemeClr val="tx1">
              <a:lumMod val="50000"/>
              <a:lumOff val="50000"/>
            </a:schemeClr>
          </a:solidFill>
          <a:latin typeface="Verdana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SzPct val="125000"/>
        <a:buFont typeface="Wingdings" charset="2"/>
        <a:buChar char="§"/>
        <a:defRPr sz="1600" kern="1200">
          <a:solidFill>
            <a:schemeClr val="tx1"/>
          </a:solidFill>
          <a:latin typeface="Verdana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SzPct val="125000"/>
        <a:buFont typeface="Wingdings" charset="2"/>
        <a:buChar char="§"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360" y="308231"/>
            <a:ext cx="7620000" cy="958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Primary (Green Bar) Slide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23999"/>
            <a:ext cx="5974080" cy="446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Major bullet points</a:t>
            </a:r>
          </a:p>
          <a:p>
            <a:pPr lvl="1"/>
            <a:r>
              <a:rPr lang="en-US" dirty="0" smtClean="0"/>
              <a:t>Second level bullet points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49129" y="5415281"/>
            <a:ext cx="694871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2A71BC8E-E76D-1D43-95F3-E98BFC0A827D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B4773C3-66F5-1C45-908B-F3B868AD8E69}" type="datetime1">
              <a:rPr lang="en-US" smtClean="0"/>
              <a:pPr/>
              <a:t>6/28/2018</a:t>
            </a:fld>
            <a:endParaRPr lang="en-US" dirty="0"/>
          </a:p>
        </p:txBody>
      </p:sp>
      <p:pic>
        <p:nvPicPr>
          <p:cNvPr id="9" name="Picture 8" descr="HealthPoint_Logo_RGB-BH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101081"/>
            <a:ext cx="2441448" cy="57224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763521" y="6324908"/>
            <a:ext cx="4332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0" dirty="0" smtClean="0">
                <a:solidFill>
                  <a:schemeClr val="accent4"/>
                </a:solidFill>
                <a:latin typeface="Verdana"/>
                <a:cs typeface="Verdana"/>
              </a:rPr>
              <a:t>Because</a:t>
            </a:r>
            <a:r>
              <a:rPr lang="en-US" sz="1400" i="0" baseline="0" dirty="0" smtClean="0">
                <a:solidFill>
                  <a:schemeClr val="accent4"/>
                </a:solidFill>
                <a:latin typeface="Verdana"/>
                <a:cs typeface="Verdana"/>
              </a:rPr>
              <a:t> EVERYONE Deserves GREAT CARE</a:t>
            </a:r>
            <a:endParaRPr lang="en-US" sz="1400" i="0" dirty="0">
              <a:solidFill>
                <a:schemeClr val="accent4"/>
              </a:solidFill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  <p:sldLayoutId id="2147484898" r:id="rId2"/>
    <p:sldLayoutId id="2147484899" r:id="rId3"/>
    <p:sldLayoutId id="2147484900" r:id="rId4"/>
    <p:sldLayoutId id="2147484901" r:id="rId5"/>
    <p:sldLayoutId id="2147484902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 cap="none" spc="-50" normalizeH="0" baseline="0">
          <a:ln>
            <a:noFill/>
          </a:ln>
          <a:solidFill>
            <a:schemeClr val="accent2"/>
          </a:solidFill>
          <a:effectLst/>
          <a:latin typeface="Trebuchet MS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ts val="1200"/>
        </a:spcBef>
        <a:spcAft>
          <a:spcPts val="600"/>
        </a:spcAft>
        <a:buClr>
          <a:schemeClr val="accent3"/>
        </a:buClr>
        <a:buSzPct val="120000"/>
        <a:buFont typeface="Wingdings" charset="2"/>
        <a:buChar char="§"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640080" indent="-228600" algn="l" defTabSz="914400" rtl="0" eaLnBrk="1" latinLnBrk="0" hangingPunct="1">
        <a:spcBef>
          <a:spcPts val="0"/>
        </a:spcBef>
        <a:spcAft>
          <a:spcPts val="600"/>
        </a:spcAft>
        <a:buClrTx/>
        <a:buSzPct val="120000"/>
        <a:buFont typeface="Lucida Grande"/>
        <a:buChar char="-"/>
        <a:defRPr sz="1400" b="0" i="1" kern="1200">
          <a:solidFill>
            <a:schemeClr val="tx1">
              <a:lumMod val="50000"/>
              <a:lumOff val="50000"/>
            </a:schemeClr>
          </a:solidFill>
          <a:latin typeface="Verdana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spcAft>
          <a:spcPts val="600"/>
        </a:spcAft>
        <a:buClrTx/>
        <a:buSzPct val="125000"/>
        <a:buFont typeface="Courier New"/>
        <a:buChar char="o"/>
        <a:defRPr sz="1100" kern="1200">
          <a:solidFill>
            <a:schemeClr val="tx1">
              <a:lumMod val="50000"/>
              <a:lumOff val="50000"/>
            </a:schemeClr>
          </a:solidFill>
          <a:latin typeface="Verdana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SzPct val="125000"/>
        <a:buFont typeface="Wingdings" charset="2"/>
        <a:buChar char="§"/>
        <a:defRPr sz="1600" kern="1200">
          <a:solidFill>
            <a:schemeClr val="tx1"/>
          </a:solidFill>
          <a:latin typeface="Verdana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SzPct val="125000"/>
        <a:buFont typeface="Wingdings" charset="2"/>
        <a:buChar char="§"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RPIW Process Flow Mapping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24939"/>
            <a:ext cx="7620000" cy="958866"/>
          </a:xfrm>
        </p:spPr>
        <p:txBody>
          <a:bodyPr/>
          <a:lstStyle/>
          <a:p>
            <a:r>
              <a:rPr lang="en-US" dirty="0" smtClean="0"/>
              <a:t>Connect steps with yarn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525" y="842803"/>
            <a:ext cx="6127750" cy="159164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Black yarn: current flow is seamless and defect free</a:t>
            </a:r>
          </a:p>
          <a:p>
            <a:r>
              <a:rPr lang="en-US" dirty="0" smtClean="0"/>
              <a:t>Yellow yarn: flow is inappropriately timed, too fast or too slow</a:t>
            </a:r>
          </a:p>
          <a:p>
            <a:r>
              <a:rPr lang="en-US" dirty="0" smtClean="0"/>
              <a:t>Red yarn: defects are flowing through the process, information is missing or stopped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57285" t="57382" r="10265" b="13370"/>
          <a:stretch>
            <a:fillRect/>
          </a:stretch>
        </p:blipFill>
        <p:spPr bwMode="auto">
          <a:xfrm>
            <a:off x="228600" y="2434443"/>
            <a:ext cx="8135839" cy="32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16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24939"/>
            <a:ext cx="7620000" cy="958866"/>
          </a:xfrm>
        </p:spPr>
        <p:txBody>
          <a:bodyPr/>
          <a:lstStyle/>
          <a:p>
            <a:r>
              <a:rPr lang="en-US" dirty="0" smtClean="0"/>
              <a:t>Add Wastes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525" y="842803"/>
            <a:ext cx="6127750" cy="1259129"/>
          </a:xfrm>
        </p:spPr>
        <p:txBody>
          <a:bodyPr>
            <a:normAutofit/>
          </a:bodyPr>
          <a:lstStyle/>
          <a:p>
            <a:r>
              <a:rPr lang="en-US" dirty="0" smtClean="0"/>
              <a:t>Add wastes using Pink Post-Its</a:t>
            </a:r>
          </a:p>
        </p:txBody>
      </p:sp>
      <p:pic>
        <p:nvPicPr>
          <p:cNvPr id="6" name="Content Placeholder 6"/>
          <p:cNvPicPr>
            <a:picLocks/>
          </p:cNvPicPr>
          <p:nvPr/>
        </p:nvPicPr>
        <p:blipFill>
          <a:blip r:embed="rId2" cstate="print"/>
          <a:srcRect l="57118" t="37639" r="10938" b="33408"/>
          <a:stretch>
            <a:fillRect/>
          </a:stretch>
        </p:blipFill>
        <p:spPr>
          <a:xfrm>
            <a:off x="154380" y="1764600"/>
            <a:ext cx="8138160" cy="416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8B0F04"/>
                </a:solidFill>
              </a:rPr>
              <a:t>Pink Notes Represent</a:t>
            </a:r>
            <a:endParaRPr lang="en-US" sz="2000" b="1" dirty="0" smtClean="0">
              <a:solidFill>
                <a:srgbClr val="8B0F04"/>
              </a:solidFill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Rework</a:t>
            </a:r>
          </a:p>
          <a:p>
            <a:pPr eaLnBrk="1" hangingPunct="1"/>
            <a:r>
              <a:rPr lang="en-US" dirty="0"/>
              <a:t>D</a:t>
            </a:r>
            <a:r>
              <a:rPr lang="en-US" dirty="0" smtClean="0"/>
              <a:t>efects</a:t>
            </a:r>
          </a:p>
          <a:p>
            <a:pPr eaLnBrk="1" hangingPunct="1"/>
            <a:r>
              <a:rPr lang="en-US" dirty="0" smtClean="0"/>
              <a:t>Stopped information</a:t>
            </a:r>
          </a:p>
          <a:p>
            <a:pPr eaLnBrk="1" hangingPunct="1"/>
            <a:r>
              <a:rPr lang="en-US" dirty="0"/>
              <a:t>M</a:t>
            </a:r>
            <a:r>
              <a:rPr lang="en-US" dirty="0" smtClean="0"/>
              <a:t>issing information</a:t>
            </a:r>
          </a:p>
          <a:p>
            <a:pPr eaLnBrk="1" hangingPunct="1"/>
            <a:r>
              <a:rPr lang="en-US" dirty="0"/>
              <a:t>W</a:t>
            </a:r>
            <a:r>
              <a:rPr lang="en-US" dirty="0" smtClean="0"/>
              <a:t>aiting information</a:t>
            </a:r>
          </a:p>
          <a:p>
            <a:pPr eaLnBrk="1" hangingPunct="1"/>
            <a:r>
              <a:rPr lang="en-US" dirty="0"/>
              <a:t>L</a:t>
            </a:r>
            <a:r>
              <a:rPr lang="en-US" dirty="0" smtClean="0"/>
              <a:t>ack of standard work</a:t>
            </a:r>
          </a:p>
          <a:p>
            <a:pPr eaLnBrk="1" hangingPunct="1"/>
            <a:r>
              <a:rPr lang="en-US" dirty="0"/>
              <a:t>P</a:t>
            </a:r>
            <a:r>
              <a:rPr lang="en-US" dirty="0" smtClean="0"/>
              <a:t>atient safety concerns</a:t>
            </a:r>
          </a:p>
          <a:p>
            <a:pPr eaLnBrk="1" hangingPunct="1"/>
            <a:r>
              <a:rPr lang="en-US" dirty="0"/>
              <a:t>A</a:t>
            </a:r>
            <a:r>
              <a:rPr lang="en-US" dirty="0" smtClean="0"/>
              <a:t>ny other undesirable outcome/result</a:t>
            </a:r>
          </a:p>
        </p:txBody>
      </p:sp>
      <p:pic>
        <p:nvPicPr>
          <p:cNvPr id="158724" name="Picture 4" descr="Pink Post-it"/>
          <p:cNvPicPr>
            <a:picLocks noChangeAspect="1" noChangeArrowheads="1"/>
          </p:cNvPicPr>
          <p:nvPr/>
        </p:nvPicPr>
        <p:blipFill>
          <a:blip r:embed="rId2" cstate="print"/>
          <a:srcRect r="44754" b="22382"/>
          <a:stretch>
            <a:fillRect/>
          </a:stretch>
        </p:blipFill>
        <p:spPr bwMode="auto">
          <a:xfrm>
            <a:off x="5431491" y="1256937"/>
            <a:ext cx="32512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98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4"/>
          <p:cNvSpPr>
            <a:spLocks noChangeArrowheads="1"/>
          </p:cNvSpPr>
          <p:nvPr/>
        </p:nvSpPr>
        <p:spPr bwMode="auto">
          <a:xfrm>
            <a:off x="4240213" y="2982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15974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859642"/>
            <a:ext cx="7634288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8B0F04"/>
                </a:solidFill>
              </a:rPr>
              <a:t>Examples of Wastes</a:t>
            </a:r>
            <a:endParaRPr lang="en-US" sz="2000" b="1" dirty="0" smtClean="0">
              <a:solidFill>
                <a:srgbClr val="8B0F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317108"/>
              </p:ext>
            </p:extLst>
          </p:nvPr>
        </p:nvGraphicFramePr>
        <p:xfrm>
          <a:off x="216131" y="1267097"/>
          <a:ext cx="8038407" cy="1507548"/>
        </p:xfrm>
        <a:graphic>
          <a:graphicData uri="http://schemas.openxmlformats.org/drawingml/2006/table">
            <a:tbl>
              <a:tblPr firstRow="1" firstCol="1" bandRow="1"/>
              <a:tblGrid>
                <a:gridCol w="1358366">
                  <a:extLst>
                    <a:ext uri="{9D8B030D-6E8A-4147-A177-3AD203B41FA5}">
                      <a16:colId xmlns:a16="http://schemas.microsoft.com/office/drawing/2014/main" val="253928439"/>
                    </a:ext>
                  </a:extLst>
                </a:gridCol>
                <a:gridCol w="6680041">
                  <a:extLst>
                    <a:ext uri="{9D8B030D-6E8A-4147-A177-3AD203B41FA5}">
                      <a16:colId xmlns:a16="http://schemas.microsoft.com/office/drawing/2014/main" val="4175349004"/>
                    </a:ext>
                  </a:extLst>
                </a:gridCol>
              </a:tblGrid>
              <a:tr h="2941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Purple Post-Its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level process steps above the top 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543621"/>
                  </a:ext>
                </a:extLst>
              </a:tr>
              <a:tr h="3423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Yellow Post-Its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Operators/actions on correct department line and beneath corresponding process step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650469"/>
                  </a:ext>
                </a:extLst>
              </a:tr>
              <a:tr h="282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 Post-Its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inputs in the upper left corner of the yellow notes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250032"/>
                  </a:ext>
                </a:extLst>
              </a:tr>
              <a:tr h="2941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Post-Its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 of information transmission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360212"/>
                  </a:ext>
                </a:extLst>
              </a:tr>
              <a:tr h="2941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Pink Post-Its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 &amp; defects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3868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078131"/>
              </p:ext>
            </p:extLst>
          </p:nvPr>
        </p:nvGraphicFramePr>
        <p:xfrm>
          <a:off x="482138" y="4595209"/>
          <a:ext cx="7481455" cy="857544"/>
        </p:xfrm>
        <a:graphic>
          <a:graphicData uri="http://schemas.openxmlformats.org/drawingml/2006/table">
            <a:tbl>
              <a:tblPr firstRow="1" firstCol="1" bandRow="1"/>
              <a:tblGrid>
                <a:gridCol w="1469614">
                  <a:extLst>
                    <a:ext uri="{9D8B030D-6E8A-4147-A177-3AD203B41FA5}">
                      <a16:colId xmlns:a16="http://schemas.microsoft.com/office/drawing/2014/main" val="1423582617"/>
                    </a:ext>
                  </a:extLst>
                </a:gridCol>
                <a:gridCol w="6011841">
                  <a:extLst>
                    <a:ext uri="{9D8B030D-6E8A-4147-A177-3AD203B41FA5}">
                      <a16:colId xmlns:a16="http://schemas.microsoft.com/office/drawing/2014/main" val="2014509559"/>
                    </a:ext>
                  </a:extLst>
                </a:gridCol>
              </a:tblGrid>
              <a:tr h="294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 Yarn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flow is seamless and defect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047791"/>
                  </a:ext>
                </a:extLst>
              </a:tr>
              <a:tr h="3154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Yellow Yarn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Flow is inappropriately timed, too fast or too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slow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07946"/>
                  </a:ext>
                </a:extLst>
              </a:tr>
              <a:tr h="247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 Yarn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Defects are flowing through the process, information is missing or stopped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031524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333589"/>
            <a:ext cx="9144000" cy="958850"/>
          </a:xfrm>
        </p:spPr>
        <p:txBody>
          <a:bodyPr/>
          <a:lstStyle/>
          <a:p>
            <a:pPr algn="ctr"/>
            <a:r>
              <a:rPr lang="en-US" sz="3600" dirty="0" smtClean="0"/>
              <a:t>Post-Its Reference Table</a:t>
            </a:r>
            <a:endParaRPr lang="en-US" sz="3600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2765" y="3634266"/>
            <a:ext cx="9141235" cy="958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 cap="none" spc="-50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rebuchet MS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Yarn Reference Table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2207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Flow Map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744099"/>
            <a:ext cx="8296102" cy="336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47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9760" y="1623687"/>
            <a:ext cx="7620000" cy="958866"/>
          </a:xfrm>
        </p:spPr>
        <p:txBody>
          <a:bodyPr/>
          <a:lstStyle/>
          <a:p>
            <a:r>
              <a:rPr lang="en-US" dirty="0" smtClean="0"/>
              <a:t>   EVERYONE Deserves GREAT CARE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66" y="3069441"/>
            <a:ext cx="2355374" cy="1571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" y="3069441"/>
            <a:ext cx="2355306" cy="15719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40" y="3069441"/>
            <a:ext cx="2355374" cy="157195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5400000">
            <a:off x="2189088" y="3855419"/>
            <a:ext cx="1571956" cy="1588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544462" y="3855419"/>
            <a:ext cx="1571956" cy="1588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24939"/>
            <a:ext cx="7620000" cy="958866"/>
          </a:xfrm>
        </p:spPr>
        <p:txBody>
          <a:bodyPr/>
          <a:lstStyle/>
          <a:p>
            <a:r>
              <a:rPr lang="en-US" dirty="0" smtClean="0"/>
              <a:t>Set up the Flow Chart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525" y="842802"/>
            <a:ext cx="6127750" cy="4105275"/>
          </a:xfrm>
        </p:spPr>
        <p:txBody>
          <a:bodyPr/>
          <a:lstStyle/>
          <a:p>
            <a:r>
              <a:rPr lang="en-US" dirty="0" smtClean="0"/>
              <a:t>Write event title and current state or future state across the top</a:t>
            </a:r>
          </a:p>
          <a:p>
            <a:r>
              <a:rPr lang="en-US" dirty="0" smtClean="0"/>
              <a:t>Draw process clock and departments/operators on left vertical axis</a:t>
            </a:r>
          </a:p>
          <a:p>
            <a:pPr lvl="1"/>
            <a:r>
              <a:rPr lang="en-US" dirty="0" smtClean="0"/>
              <a:t>Label departments/operators using Yellow Post-Its</a:t>
            </a:r>
          </a:p>
          <a:p>
            <a:r>
              <a:rPr lang="en-US" dirty="0" smtClean="0"/>
              <a:t>Add horizontal lines to separate the departments</a:t>
            </a:r>
          </a:p>
          <a:p>
            <a:pPr lvl="2"/>
            <a:endParaRPr lang="en-US" dirty="0" smtClean="0"/>
          </a:p>
        </p:txBody>
      </p:sp>
      <p:pic>
        <p:nvPicPr>
          <p:cNvPr id="4" name="Content Placeholder 5"/>
          <p:cNvPicPr>
            <a:picLocks/>
          </p:cNvPicPr>
          <p:nvPr/>
        </p:nvPicPr>
        <p:blipFill>
          <a:blip r:embed="rId2" cstate="print"/>
          <a:srcRect l="57118" t="26726" r="9029" b="51003"/>
          <a:stretch>
            <a:fillRect/>
          </a:stretch>
        </p:blipFill>
        <p:spPr>
          <a:xfrm>
            <a:off x="826284" y="3302003"/>
            <a:ext cx="6725695" cy="2908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24939"/>
            <a:ext cx="7620000" cy="958866"/>
          </a:xfrm>
        </p:spPr>
        <p:txBody>
          <a:bodyPr/>
          <a:lstStyle/>
          <a:p>
            <a:r>
              <a:rPr lang="en-US" dirty="0" smtClean="0"/>
              <a:t>Add high level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525" y="842802"/>
            <a:ext cx="6127750" cy="1496637"/>
          </a:xfrm>
        </p:spPr>
        <p:txBody>
          <a:bodyPr/>
          <a:lstStyle/>
          <a:p>
            <a:r>
              <a:rPr lang="en-US" dirty="0" smtClean="0"/>
              <a:t>Add high level process steps above the top line using Purple Post-Its.</a:t>
            </a:r>
          </a:p>
          <a:p>
            <a:r>
              <a:rPr lang="en-US" dirty="0" smtClean="0"/>
              <a:t>Add timeline under the purple process steps</a:t>
            </a:r>
          </a:p>
          <a:p>
            <a:pPr lvl="2"/>
            <a:endParaRPr lang="en-US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58049" t="57489" r="10893" b="15639"/>
          <a:stretch>
            <a:fillRect/>
          </a:stretch>
        </p:blipFill>
        <p:spPr bwMode="auto">
          <a:xfrm>
            <a:off x="208848" y="2068243"/>
            <a:ext cx="8198881" cy="381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56210" y="2339439"/>
            <a:ext cx="723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Time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98419" y="2544360"/>
            <a:ext cx="2782981" cy="286871"/>
          </a:xfrm>
          <a:prstGeom prst="straightConnector1">
            <a:avLst/>
          </a:prstGeom>
          <a:ln w="38100">
            <a:solidFill>
              <a:srgbClr val="F822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3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24939"/>
            <a:ext cx="7620000" cy="958866"/>
          </a:xfrm>
        </p:spPr>
        <p:txBody>
          <a:bodyPr/>
          <a:lstStyle/>
          <a:p>
            <a:r>
              <a:rPr lang="en-US" dirty="0" smtClean="0"/>
              <a:t>Add operators/actions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525" y="842802"/>
            <a:ext cx="6127750" cy="1496637"/>
          </a:xfrm>
        </p:spPr>
        <p:txBody>
          <a:bodyPr/>
          <a:lstStyle/>
          <a:p>
            <a:r>
              <a:rPr lang="en-US" dirty="0" smtClean="0"/>
              <a:t>Add operators/actions on correct department line and beneath corresponding process step using Yellow Post-Its</a:t>
            </a:r>
          </a:p>
          <a:p>
            <a:pPr lvl="2"/>
            <a:endParaRPr lang="en-US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l="57118" t="32071" r="10938" b="42316"/>
          <a:stretch>
            <a:fillRect/>
          </a:stretch>
        </p:blipFill>
        <p:spPr bwMode="auto">
          <a:xfrm>
            <a:off x="113847" y="2135033"/>
            <a:ext cx="8175130" cy="362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99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8B0F04"/>
                </a:solidFill>
              </a:rPr>
              <a:t>Here </a:t>
            </a:r>
            <a:r>
              <a:rPr lang="en-US" sz="4000" b="1" dirty="0">
                <a:solidFill>
                  <a:srgbClr val="8B0F04"/>
                </a:solidFill>
              </a:rPr>
              <a:t>are some examples of operator/action </a:t>
            </a:r>
            <a:r>
              <a:rPr lang="en-US" sz="4000" b="1" dirty="0" smtClean="0">
                <a:solidFill>
                  <a:srgbClr val="8B0F04"/>
                </a:solidFill>
              </a:rPr>
              <a:t>notes:</a:t>
            </a:r>
            <a:endParaRPr lang="en-US" sz="2000" b="1" dirty="0" smtClean="0">
              <a:solidFill>
                <a:srgbClr val="8B0F04"/>
              </a:solidFill>
            </a:endParaRPr>
          </a:p>
        </p:txBody>
      </p:sp>
      <p:sp>
        <p:nvSpPr>
          <p:cNvPr id="151555" name="Rectangle 4"/>
          <p:cNvSpPr>
            <a:spLocks noChangeArrowheads="1"/>
          </p:cNvSpPr>
          <p:nvPr/>
        </p:nvSpPr>
        <p:spPr bwMode="auto">
          <a:xfrm>
            <a:off x="3232150" y="433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51556" name="Rectangle 5"/>
          <p:cNvSpPr>
            <a:spLocks noChangeArrowheads="1"/>
          </p:cNvSpPr>
          <p:nvPr/>
        </p:nvSpPr>
        <p:spPr bwMode="auto">
          <a:xfrm>
            <a:off x="4997450" y="434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15155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615235"/>
            <a:ext cx="6107113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5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24939"/>
            <a:ext cx="7620000" cy="958866"/>
          </a:xfrm>
        </p:spPr>
        <p:txBody>
          <a:bodyPr/>
          <a:lstStyle/>
          <a:p>
            <a:r>
              <a:rPr lang="en-US" dirty="0" smtClean="0"/>
              <a:t>Add Information Inputs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525" y="842802"/>
            <a:ext cx="6127750" cy="1496637"/>
          </a:xfrm>
        </p:spPr>
        <p:txBody>
          <a:bodyPr/>
          <a:lstStyle/>
          <a:p>
            <a:r>
              <a:rPr lang="en-US" dirty="0" smtClean="0"/>
              <a:t>Add information inputs using Blue Post-Its in the upper left corner of the yellow notes.  Add actual forms to the bottom of the chart if they are used in the step.</a:t>
            </a:r>
          </a:p>
          <a:p>
            <a:pPr lvl="2"/>
            <a:endParaRPr lang="en-US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57292" t="64365" r="10764" b="5122"/>
          <a:stretch>
            <a:fillRect/>
          </a:stretch>
        </p:blipFill>
        <p:spPr bwMode="auto">
          <a:xfrm>
            <a:off x="159450" y="1954850"/>
            <a:ext cx="8188237" cy="362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96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24939"/>
            <a:ext cx="7620000" cy="958866"/>
          </a:xfrm>
        </p:spPr>
        <p:txBody>
          <a:bodyPr/>
          <a:lstStyle/>
          <a:p>
            <a:r>
              <a:rPr lang="en-US" dirty="0" smtClean="0"/>
              <a:t>Examples of information inputs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525" y="842802"/>
            <a:ext cx="6127750" cy="4976107"/>
          </a:xfrm>
        </p:spPr>
        <p:txBody>
          <a:bodyPr/>
          <a:lstStyle/>
          <a:p>
            <a:r>
              <a:rPr lang="en-US" dirty="0" smtClean="0"/>
              <a:t>Results entered into </a:t>
            </a:r>
            <a:r>
              <a:rPr lang="en-US" dirty="0" err="1" smtClean="0"/>
              <a:t>NextGen</a:t>
            </a:r>
            <a:endParaRPr lang="en-US" dirty="0" smtClean="0"/>
          </a:p>
          <a:p>
            <a:r>
              <a:rPr lang="en-US" dirty="0" smtClean="0"/>
              <a:t>Update patient demographic information</a:t>
            </a:r>
          </a:p>
          <a:p>
            <a:r>
              <a:rPr lang="en-US" dirty="0" smtClean="0"/>
              <a:t>Lab results communicated to patient via letter</a:t>
            </a:r>
          </a:p>
          <a:p>
            <a:r>
              <a:rPr lang="en-US" dirty="0" smtClean="0"/>
              <a:t>Symptoms documented in patient’s chart</a:t>
            </a:r>
          </a:p>
          <a:p>
            <a:r>
              <a:rPr lang="en-US" dirty="0" smtClean="0"/>
              <a:t>Bill sent to patient via mail</a:t>
            </a:r>
          </a:p>
          <a:p>
            <a:r>
              <a:rPr lang="en-US" dirty="0" smtClean="0"/>
              <a:t>Appointment reminder call via automated voicemail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68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24939"/>
            <a:ext cx="7620000" cy="958866"/>
          </a:xfrm>
        </p:spPr>
        <p:txBody>
          <a:bodyPr/>
          <a:lstStyle/>
          <a:p>
            <a:r>
              <a:rPr lang="en-US" dirty="0" smtClean="0"/>
              <a:t>Add Information Vehicles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525" y="842803"/>
            <a:ext cx="6127750" cy="1591640"/>
          </a:xfrm>
        </p:spPr>
        <p:txBody>
          <a:bodyPr/>
          <a:lstStyle/>
          <a:p>
            <a:r>
              <a:rPr lang="en-US" dirty="0" smtClean="0"/>
              <a:t>Add the mode of information transmission using Green Post-Its.</a:t>
            </a:r>
          </a:p>
          <a:p>
            <a:pPr lvl="1"/>
            <a:r>
              <a:rPr lang="en-US" dirty="0" smtClean="0"/>
              <a:t>Computer, phone, verbal, letter, etc.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57292" t="59465" r="10764" b="15369"/>
          <a:stretch>
            <a:fillRect/>
          </a:stretch>
        </p:blipFill>
        <p:spPr bwMode="auto">
          <a:xfrm>
            <a:off x="118753" y="1889703"/>
            <a:ext cx="8242839" cy="384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57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8B0F04"/>
                </a:solidFill>
              </a:rPr>
              <a:t>Typical </a:t>
            </a:r>
            <a:r>
              <a:rPr lang="en-US" sz="3600" b="1" dirty="0">
                <a:solidFill>
                  <a:srgbClr val="8B0F04"/>
                </a:solidFill>
              </a:rPr>
              <a:t>information vehicle </a:t>
            </a:r>
            <a:r>
              <a:rPr lang="en-US" sz="3600" b="1" dirty="0" smtClean="0">
                <a:solidFill>
                  <a:srgbClr val="8B0F04"/>
                </a:solidFill>
              </a:rPr>
              <a:t>Post-its</a:t>
            </a:r>
          </a:p>
        </p:txBody>
      </p:sp>
      <p:sp>
        <p:nvSpPr>
          <p:cNvPr id="155651" name="Rectangle 4"/>
          <p:cNvSpPr>
            <a:spLocks noChangeArrowheads="1"/>
          </p:cNvSpPr>
          <p:nvPr/>
        </p:nvSpPr>
        <p:spPr bwMode="auto">
          <a:xfrm>
            <a:off x="3854450" y="3948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1556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2064544"/>
            <a:ext cx="7546975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57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mary (Orange) Slide Master">
  <a:themeElements>
    <a:clrScheme name="HealthPoint Theme 4-27-15">
      <a:dk1>
        <a:sysClr val="windowText" lastClr="000000"/>
      </a:dk1>
      <a:lt1>
        <a:sysClr val="window" lastClr="FFFFFF"/>
      </a:lt1>
      <a:dk2>
        <a:srgbClr val="09213B"/>
      </a:dk2>
      <a:lt2>
        <a:srgbClr val="D8D8D8"/>
      </a:lt2>
      <a:accent1>
        <a:srgbClr val="E07E2A"/>
      </a:accent1>
      <a:accent2>
        <a:srgbClr val="760006"/>
      </a:accent2>
      <a:accent3>
        <a:srgbClr val="8C8C00"/>
      </a:accent3>
      <a:accent4>
        <a:srgbClr val="6C6C6C"/>
      </a:accent4>
      <a:accent5>
        <a:srgbClr val="FFFFFF"/>
      </a:accent5>
      <a:accent6>
        <a:srgbClr val="000000"/>
      </a:accent6>
      <a:hlink>
        <a:srgbClr val="8C8B17"/>
      </a:hlink>
      <a:folHlink>
        <a:srgbClr val="D46929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ondary (Green) Slide Master">
  <a:themeElements>
    <a:clrScheme name="HealthPoint Theme 4-27-15">
      <a:dk1>
        <a:sysClr val="windowText" lastClr="000000"/>
      </a:dk1>
      <a:lt1>
        <a:sysClr val="window" lastClr="FFFFFF"/>
      </a:lt1>
      <a:dk2>
        <a:srgbClr val="09213B"/>
      </a:dk2>
      <a:lt2>
        <a:srgbClr val="D8D8D8"/>
      </a:lt2>
      <a:accent1>
        <a:srgbClr val="E07E2A"/>
      </a:accent1>
      <a:accent2>
        <a:srgbClr val="760006"/>
      </a:accent2>
      <a:accent3>
        <a:srgbClr val="8C8C00"/>
      </a:accent3>
      <a:accent4>
        <a:srgbClr val="6C6C6C"/>
      </a:accent4>
      <a:accent5>
        <a:srgbClr val="FFFFFF"/>
      </a:accent5>
      <a:accent6>
        <a:srgbClr val="000000"/>
      </a:accent6>
      <a:hlink>
        <a:srgbClr val="8C8B17"/>
      </a:hlink>
      <a:folHlink>
        <a:srgbClr val="D46929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3258</TotalTime>
  <Words>360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Courier New</vt:lpstr>
      <vt:lpstr>Lucida Grande</vt:lpstr>
      <vt:lpstr>Times New Roman</vt:lpstr>
      <vt:lpstr>Trebuchet MS</vt:lpstr>
      <vt:lpstr>Verdana</vt:lpstr>
      <vt:lpstr>Wingdings</vt:lpstr>
      <vt:lpstr>Primary (Orange) Slide Master</vt:lpstr>
      <vt:lpstr>Secondary (Green) Slide Master</vt:lpstr>
      <vt:lpstr>RPIW Process Flow Mapping</vt:lpstr>
      <vt:lpstr>Set up the Flow Chart</vt:lpstr>
      <vt:lpstr>Add high level steps</vt:lpstr>
      <vt:lpstr>Add operators/actions</vt:lpstr>
      <vt:lpstr>Here are some examples of operator/action notes:</vt:lpstr>
      <vt:lpstr>Add Information Inputs</vt:lpstr>
      <vt:lpstr>Examples of information inputs</vt:lpstr>
      <vt:lpstr>Add Information Vehicles</vt:lpstr>
      <vt:lpstr>Typical information vehicle Post-its</vt:lpstr>
      <vt:lpstr>Connect steps with yarn</vt:lpstr>
      <vt:lpstr>Add Wastes</vt:lpstr>
      <vt:lpstr>Pink Notes Represent</vt:lpstr>
      <vt:lpstr>Examples of Wastes</vt:lpstr>
      <vt:lpstr>Post-Its Reference Table</vt:lpstr>
      <vt:lpstr>Complete Flow Map Example</vt:lpstr>
      <vt:lpstr>   EVERYONE Deserves GREAT 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Hamilton</dc:creator>
  <cp:lastModifiedBy>Rahul S. Jathar</cp:lastModifiedBy>
  <cp:revision>89</cp:revision>
  <cp:lastPrinted>2017-07-03T21:11:04Z</cp:lastPrinted>
  <dcterms:created xsi:type="dcterms:W3CDTF">2015-05-04T15:55:03Z</dcterms:created>
  <dcterms:modified xsi:type="dcterms:W3CDTF">2018-06-28T18:46:29Z</dcterms:modified>
</cp:coreProperties>
</file>